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5F21D-5C4B-4373-88D6-D1389234866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42C57-CC60-4E2F-B1F6-8C735767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ХВОСТАТЫЕ ЗЕМНОВОДНЫЕ</a:t>
            </a:r>
            <a:endParaRPr lang="ru-RU" dirty="0"/>
          </a:p>
        </p:txBody>
      </p:sp>
      <p:pic>
        <p:nvPicPr>
          <p:cNvPr id="4" name="Рисунок 3" descr="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714596"/>
            <a:ext cx="4857784" cy="36433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6600" dirty="0" smtClean="0"/>
              <a:t>Красная книга</a:t>
            </a:r>
            <a:endParaRPr lang="ru-RU" sz="6600" dirty="0"/>
          </a:p>
        </p:txBody>
      </p:sp>
      <p:pic>
        <p:nvPicPr>
          <p:cNvPr id="5" name="Содержимое 4" descr="Kammmolchmaennch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2310" y="1527175"/>
            <a:ext cx="7142867" cy="4572000"/>
          </a:xfrm>
        </p:spPr>
      </p:pic>
      <p:sp>
        <p:nvSpPr>
          <p:cNvPr id="4" name="Прямоугольник 3"/>
          <p:cNvSpPr/>
          <p:nvPr/>
        </p:nvSpPr>
        <p:spPr>
          <a:xfrm>
            <a:off x="2571736" y="6150114"/>
            <a:ext cx="6649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Гребенчатый тритон</a:t>
            </a:r>
            <a:endParaRPr lang="ru-RU" sz="4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/>
              <a:t>Тест: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 ком сегодня шла речь?</a:t>
            </a:r>
          </a:p>
          <a:p>
            <a:r>
              <a:rPr lang="ru-RU" sz="3200" dirty="0" smtClean="0"/>
              <a:t>Какое туловище у хвостатых земноводных?</a:t>
            </a:r>
          </a:p>
          <a:p>
            <a:r>
              <a:rPr lang="ru-RU" sz="3200" dirty="0" smtClean="0"/>
              <a:t>Расскажите о оплодотворении хвостатых земноводных.</a:t>
            </a:r>
          </a:p>
          <a:p>
            <a:r>
              <a:rPr lang="ru-RU" sz="3200" dirty="0" smtClean="0"/>
              <a:t>Какое самое крупное хвостатое земноводное?</a:t>
            </a:r>
          </a:p>
          <a:p>
            <a:r>
              <a:rPr lang="ru-RU" sz="3200" dirty="0" smtClean="0"/>
              <a:t>Пример хвостатого земноводного, занесенного в Красную книгу. </a:t>
            </a:r>
            <a:endParaRPr lang="ru-RU" sz="3200" dirty="0"/>
          </a:p>
        </p:txBody>
      </p:sp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Спасибо за внимание!!!</a:t>
            </a:r>
            <a:endParaRPr lang="ru-RU" sz="4800" b="1" dirty="0"/>
          </a:p>
        </p:txBody>
      </p:sp>
      <p:pic>
        <p:nvPicPr>
          <p:cNvPr id="4" name="Содержимое 3" descr="6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6316967" cy="4737725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ХВОСТАТЫЕ ЗЕМНОВОДНЫЕ</a:t>
            </a:r>
            <a:endParaRPr lang="ru-RU" dirty="0"/>
          </a:p>
        </p:txBody>
      </p:sp>
      <p:pic>
        <p:nvPicPr>
          <p:cNvPr id="4" name="Содержимое 3" descr="275px-Aneides_lugubr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72066" y="1785926"/>
            <a:ext cx="3741992" cy="1428760"/>
          </a:xfrm>
        </p:spPr>
      </p:pic>
      <p:pic>
        <p:nvPicPr>
          <p:cNvPr id="5" name="Рисунок 4" descr="59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365" y="3426146"/>
            <a:ext cx="4788635" cy="3431854"/>
          </a:xfrm>
          <a:prstGeom prst="rect">
            <a:avLst/>
          </a:prstGeom>
        </p:spPr>
      </p:pic>
      <p:pic>
        <p:nvPicPr>
          <p:cNvPr id="6" name="Рисунок 5" descr="59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285860"/>
            <a:ext cx="4143404" cy="2872760"/>
          </a:xfrm>
          <a:prstGeom prst="rect">
            <a:avLst/>
          </a:prstGeom>
        </p:spPr>
      </p:pic>
      <p:pic>
        <p:nvPicPr>
          <p:cNvPr id="7" name="Рисунок 6" descr="normal_ambistoma-mexicanum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071942"/>
            <a:ext cx="3810000" cy="26193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строение</a:t>
            </a:r>
            <a:endParaRPr lang="ru-RU" dirty="0"/>
          </a:p>
        </p:txBody>
      </p:sp>
      <p:pic>
        <p:nvPicPr>
          <p:cNvPr id="4" name="Содержимое 3" descr="m12_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604691" cy="5113052"/>
          </a:xfr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хвостатого земноводного (тритона):</a:t>
            </a:r>
            <a:endParaRPr lang="ru-RU" dirty="0"/>
          </a:p>
        </p:txBody>
      </p:sp>
      <p:pic>
        <p:nvPicPr>
          <p:cNvPr id="4" name="Содержимое 3" descr="m12_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4357718" cy="5157063"/>
          </a:xfrm>
        </p:spPr>
      </p:pic>
      <p:sp>
        <p:nvSpPr>
          <p:cNvPr id="5" name="Прямоугольник 4"/>
          <p:cNvSpPr/>
          <p:nvPr/>
        </p:nvSpPr>
        <p:spPr>
          <a:xfrm>
            <a:off x="4714876" y="1714488"/>
            <a:ext cx="4143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— яйца; 2 — личинка в момент выклева; 3 — стадия прорыва ротового отверстия и начала ветвления наружных жабр; 4 — стадия полного развития наружных жабр и расчленения передних конечностей; 5 — стадия расчленения передних и задних конечностей; 6 — начало редукции жабр и плавниковых складок; 7 — стадия выхода на сушу.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ХВОСТАТЫЕ ЗЕМНОВОДНЫЕ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iles.school-collection.edu.ru/dlrstore/a4bd7b2a-7a96-45c0-b335-67f346c49540/caudata.jpg"/>
          <p:cNvPicPr>
            <a:picLocks noChangeAspect="1" noChangeArrowheads="1"/>
          </p:cNvPicPr>
          <p:nvPr/>
        </p:nvPicPr>
        <p:blipFill>
          <a:blip r:embed="rId2"/>
          <a:srcRect r="4180" b="10236"/>
          <a:stretch>
            <a:fillRect/>
          </a:stretch>
        </p:blipFill>
        <p:spPr bwMode="auto">
          <a:xfrm rot="5400000">
            <a:off x="2135618" y="-497250"/>
            <a:ext cx="4872763" cy="91440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polinskaya-salamandr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142852"/>
            <a:ext cx="5010150" cy="2857500"/>
          </a:xfrm>
        </p:spPr>
      </p:pic>
      <p:pic>
        <p:nvPicPr>
          <p:cNvPr id="5" name="Рисунок 4" descr="ugloz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86124"/>
            <a:ext cx="4027377" cy="3000396"/>
          </a:xfrm>
          <a:prstGeom prst="rect">
            <a:avLst/>
          </a:prstGeom>
        </p:spPr>
      </p:pic>
      <p:pic>
        <p:nvPicPr>
          <p:cNvPr id="6" name="Рисунок 5" descr="6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3286125"/>
            <a:ext cx="4762500" cy="357187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Autofit/>
          </a:bodyPr>
          <a:lstStyle/>
          <a:p>
            <a:r>
              <a:rPr lang="ru-RU" sz="6600" dirty="0" smtClean="0"/>
              <a:t>Дыхание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В воде и на суше они дышат слабо развитыми лёгкими, кожей и слизистой оболочкой ротовой полости, но водные формы могут дышать внутренними или наружными жабрами.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Размножение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Оплодотворение у большинства внутреннее, происходящее в водоёме после своеобразных брачных игр, встречается и наружное; некоторые живородящие и яйцеживородящие. Многим видам присуща забота о потомстве. Личинки вначале безногие, имеют наружные жабры и, как и взрослые, охотятся на мелких беспозвоночных, отыскивая добычу в первую очередь по запаху. Превращение их во взрослых происходит постепенно и не меняет в корне внутреннего строения и образа жизни. У некоторых (амбистома) наблюдается размножение в личиночной стадии, т. н. неотения.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крупное хвостатое земноводное</a:t>
            </a:r>
            <a:endParaRPr lang="ru-RU" dirty="0"/>
          </a:p>
        </p:txBody>
      </p:sp>
      <p:pic>
        <p:nvPicPr>
          <p:cNvPr id="5" name="Содержимое 4" descr="salamande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3571875" cy="4572000"/>
          </a:xfrm>
        </p:spPr>
      </p:pic>
      <p:sp>
        <p:nvSpPr>
          <p:cNvPr id="4" name="Прямоугольник 3"/>
          <p:cNvSpPr/>
          <p:nvPr/>
        </p:nvSpPr>
        <p:spPr>
          <a:xfrm>
            <a:off x="1714448" y="6150114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Исполинская саламандра</a:t>
            </a:r>
            <a:endParaRPr lang="ru-RU" sz="4000" b="1" i="1" dirty="0"/>
          </a:p>
        </p:txBody>
      </p:sp>
      <p:pic>
        <p:nvPicPr>
          <p:cNvPr id="6" name="Рисунок 5" descr="salamande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285992"/>
            <a:ext cx="4762500" cy="34385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</TotalTime>
  <Words>242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ХВОСТАТЫЕ ЗЕМНОВОДНЫЕ</vt:lpstr>
      <vt:lpstr>ХВОСТАТЫЕ ЗЕМНОВОДНЫЕ</vt:lpstr>
      <vt:lpstr>Внутреннее строение</vt:lpstr>
      <vt:lpstr>Развитие хвостатого земноводного (тритона):</vt:lpstr>
      <vt:lpstr>ХВОСТАТЫЕ ЗЕМНОВОДНЫЕ</vt:lpstr>
      <vt:lpstr>Слайд 6</vt:lpstr>
      <vt:lpstr>Дыхание</vt:lpstr>
      <vt:lpstr>Размножение</vt:lpstr>
      <vt:lpstr>Самое крупное хвостатое земноводное</vt:lpstr>
      <vt:lpstr>Красная книга</vt:lpstr>
      <vt:lpstr>Тест: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ХВОСТАТЫЕ ЗЕМНОВОДНЫЕ</dc:title>
  <cp:lastModifiedBy>User</cp:lastModifiedBy>
  <cp:revision>8</cp:revision>
  <dcterms:modified xsi:type="dcterms:W3CDTF">2022-02-01T11:37:01Z</dcterms:modified>
</cp:coreProperties>
</file>